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5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8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317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58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8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57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283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4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01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12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204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570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5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3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85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8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344091-0150-4490-95CD-871AD1668F21}" type="datetimeFigureOut">
              <a:rPr lang="ru-RU" smtClean="0"/>
              <a:t>15.01.2022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5FA676-0D5D-4540-A804-C55799286D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796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378691"/>
            <a:ext cx="10132291" cy="3796145"/>
          </a:xfrm>
        </p:spPr>
        <p:txBody>
          <a:bodyPr>
            <a:normAutofit fontScale="90000"/>
          </a:bodyPr>
          <a:lstStyle/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дошкольное образовательное учреждение Новосибирского района Новосибирской области - детский сад комбинированного  вида «Лучик»</a:t>
            </a:r>
            <a:b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«Речевое развитие дошкольников через развитие всех компонентов устной речи детей в различных формах и видах детской деятельности»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38254"/>
            <a:ext cx="8986982" cy="997527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ыполнила: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1КК</a:t>
            </a:r>
          </a:p>
          <a:p>
            <a:pPr algn="r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Крауберг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Г.А</a:t>
            </a:r>
            <a:r>
              <a:rPr lang="ru-RU" sz="1600" i="1" dirty="0"/>
              <a:t>.</a:t>
            </a:r>
            <a:endParaRPr lang="ru-RU" sz="1600" dirty="0"/>
          </a:p>
          <a:p>
            <a:pPr algn="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926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effectLst/>
              </a:rPr>
              <a:t>ВАЖНО!!! Фонематический </a:t>
            </a:r>
            <a:r>
              <a:rPr lang="ru-RU" i="1" u="sng" dirty="0">
                <a:effectLst/>
              </a:rPr>
              <a:t>слух</a:t>
            </a:r>
            <a:r>
              <a:rPr lang="ru-RU" i="1" dirty="0">
                <a:effectLst/>
              </a:rPr>
              <a:t>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 Четкое различие звуков </a:t>
            </a:r>
            <a:r>
              <a:rPr lang="ru-RU" dirty="0">
                <a:effectLst/>
              </a:rPr>
              <a:t>в словах. </a:t>
            </a:r>
            <a:r>
              <a:rPr lang="ru-RU" dirty="0" smtClean="0">
                <a:effectLst/>
              </a:rPr>
              <a:t>Правильно </a:t>
            </a:r>
            <a:r>
              <a:rPr lang="ru-RU" dirty="0">
                <a:effectLst/>
              </a:rPr>
              <a:t>услышал - безошибочно написал. Для развития речевого внимания и фонематического слуха используются упражнения: </a:t>
            </a:r>
          </a:p>
          <a:p>
            <a:pPr marL="0" lvl="0" indent="0">
              <a:buNone/>
            </a:pPr>
            <a:endParaRPr lang="ru-RU" dirty="0">
              <a:effectLst/>
            </a:endParaRPr>
          </a:p>
          <a:p>
            <a:pPr lvl="0"/>
            <a:r>
              <a:rPr lang="ru-RU" dirty="0">
                <a:effectLst/>
              </a:rPr>
              <a:t> «Собери бусы» (нанизываем бусинки на нитку и называем слова на определенный звук)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8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9745" y="683490"/>
            <a:ext cx="7084291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речи и словаря детей, овладение богатствами родного языка составляет один из основных элементов формирования личности, освоения выработанных ценностей национальной культуры, тесно связано с умственным, нравственным, эстетическим развитием, является приоритетным в языковом воспитании и обучении дошкольников.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9563" y="4536110"/>
            <a:ext cx="7620000" cy="172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 Гердер говорил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180340"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«Если язык человека вял, тяжел, сбивчив, бессилен, не определен,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образован, то таков, наверное, и ум этого человека,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мыслит он только при посредстве языка».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«Речь - удивительно сильное средство,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 нужно много ума, чтобы пользоваться им».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Георг Гегель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Дети усваивают родной язык, подражая разговорной речи окружающих. Ребенок проводит мало времени в обществе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взрослых,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редко слушает рассказы и сказки из уст мамы с папой, а уж планомерные развивающие занятия по освоению речи – вообще редкость.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Речь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к моменту поступления в школу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имеет много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4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речи дошкольника: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Односложная.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словарный запас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Замусоривание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речи сленговыми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словами.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Бедная диалогическая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речь.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Неспособность построить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логического обоснования своих утверждений и выводов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навыков культуры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речи.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Плохая дикция.</a:t>
            </a:r>
            <a:r>
              <a:rPr lang="ru-RU" sz="2400" dirty="0">
                <a:effectLst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1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673" y="1644073"/>
            <a:ext cx="10537884" cy="4147127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владение речью как средством общения и культуры; </a:t>
            </a: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активного словаря; развитие связной, грамматически правильной диалогической и монологической речи; </a:t>
            </a: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творчества; </a:t>
            </a: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</a:t>
            </a: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8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46545"/>
          </a:xfrm>
        </p:spPr>
        <p:txBody>
          <a:bodyPr/>
          <a:lstStyle/>
          <a:p>
            <a:r>
              <a:rPr lang="ru-RU" i="1" u="sng" dirty="0">
                <a:effectLst/>
              </a:rPr>
              <a:t> </a:t>
            </a:r>
            <a:r>
              <a:rPr lang="ru-RU" sz="28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старшего дошкольника.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673" y="1450109"/>
            <a:ext cx="10537884" cy="4341091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>
                <a:effectLst/>
              </a:rPr>
              <a:t>ребенок достаточно хорошо владеет устной </a:t>
            </a:r>
            <a:r>
              <a:rPr lang="ru-RU" dirty="0" smtClean="0">
                <a:effectLst/>
              </a:rPr>
              <a:t>речью;</a:t>
            </a:r>
            <a:endParaRPr lang="ru-RU" dirty="0">
              <a:effectLst/>
            </a:endParaRPr>
          </a:p>
          <a:p>
            <a:pPr lvl="0"/>
            <a:r>
              <a:rPr lang="ru-RU" dirty="0">
                <a:effectLst/>
              </a:rPr>
              <a:t>у ребенка развита крупная и мелкая моторика</a:t>
            </a:r>
          </a:p>
          <a:p>
            <a:pPr lvl="0"/>
            <a:r>
              <a:rPr lang="ru-RU" dirty="0">
                <a:effectLst/>
              </a:rPr>
              <a:t>ребенок проявляет любознательность, задает вопросы взрослым и сверстникам, интересуется причинно-следственными </a:t>
            </a:r>
            <a:r>
              <a:rPr lang="ru-RU" dirty="0" smtClean="0">
                <a:effectLst/>
              </a:rPr>
              <a:t>связями; </a:t>
            </a:r>
            <a:r>
              <a:rPr lang="ru-RU" dirty="0">
                <a:effectLst/>
              </a:rPr>
              <a:t>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</a:t>
            </a:r>
            <a:r>
              <a:rPr lang="ru-RU" dirty="0" smtClean="0">
                <a:effectLst/>
              </a:rPr>
              <a:t>математики </a:t>
            </a:r>
            <a:r>
              <a:rPr lang="ru-RU" dirty="0">
                <a:effectLst/>
              </a:rPr>
              <a:t>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/>
            <a:r>
              <a:rPr lang="ru-RU" dirty="0">
                <a:effectLst/>
              </a:rPr>
              <a:t>Коммуникативная компетентность дошкольника проявляется в возможности посредством речи решать задачи в условиях разных видов деятельности: бытовой, познавательной, игровой, учебной, трудовой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10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27" y="350983"/>
            <a:ext cx="10066829" cy="674254"/>
          </a:xfrm>
        </p:spPr>
        <p:txBody>
          <a:bodyPr>
            <a:normAutofit/>
          </a:bodyPr>
          <a:lstStyle/>
          <a:p>
            <a:r>
              <a:rPr lang="ru-RU" sz="28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воспитателя в области развития речи </a:t>
            </a:r>
            <a:endParaRPr lang="ru-RU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836" y="960583"/>
            <a:ext cx="10648721" cy="48306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расширение и активизация речевого запаса детей на основе углубления представлений об окружающем;</a:t>
            </a:r>
          </a:p>
          <a:p>
            <a:pPr marL="0" indent="0">
              <a:buNone/>
            </a:pP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Обучение рассказыванию: </a:t>
            </a:r>
          </a:p>
          <a:p>
            <a:pPr lvl="0"/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</a:t>
            </a:r>
          </a:p>
          <a:p>
            <a:pPr lvl="0"/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по сюжетной картине</a:t>
            </a:r>
          </a:p>
          <a:p>
            <a:pPr lvl="0"/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по серии картин</a:t>
            </a:r>
          </a:p>
          <a:p>
            <a:pPr lvl="0"/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Описательные рассказы</a:t>
            </a:r>
          </a:p>
          <a:p>
            <a:pPr lvl="0"/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</a:t>
            </a:r>
          </a:p>
          <a:p>
            <a:pPr marL="0" lvl="0" indent="0">
              <a:buNone/>
            </a:pP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Развитие у детей способности применять сформированные умения и навыки связной речи в различных ситуациях общения</a:t>
            </a: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автоматизация в </a:t>
            </a:r>
            <a:r>
              <a:rPr lang="ru-RU" sz="2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свободной </a:t>
            </a: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речи детей усвоенных навыков правильного произношения звуков, </a:t>
            </a:r>
            <a:r>
              <a:rPr lang="ru-RU" sz="2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-слоговой структуры слова, грамматического оформления речи в соответствии с программой логопедических 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44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4473" y="350982"/>
            <a:ext cx="10233083" cy="997527"/>
          </a:xfrm>
        </p:spPr>
        <p:txBody>
          <a:bodyPr>
            <a:normAutofit/>
          </a:bodyPr>
          <a:lstStyle/>
          <a:p>
            <a:r>
              <a:rPr lang="ru-RU" sz="24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процессе формирования элементарных математических </a:t>
            </a:r>
            <a:r>
              <a:rPr lang="ru-RU" sz="2400" i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</a:t>
            </a:r>
            <a:endParaRPr lang="ru-RU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0" y="1579418"/>
            <a:ext cx="10556357" cy="4211782"/>
          </a:xfrm>
        </p:spPr>
        <p:txBody>
          <a:bodyPr/>
          <a:lstStyle/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усвоения количества и счета дети учатся согласовывать в роде, числе и падеже существительные с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числительными. 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знакомстве с величиной дети,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размерные отношения между предметами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разной длины, высоты, ширины.</a:t>
            </a:r>
          </a:p>
          <a:p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сваивают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геометрические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Совершенствуются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ориентироваться в окружающем пространстве и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смысла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пространственных и временных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7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927" y="609601"/>
            <a:ext cx="9863629" cy="600364"/>
          </a:xfrm>
        </p:spPr>
        <p:txBody>
          <a:bodyPr>
            <a:normAutofit/>
          </a:bodyPr>
          <a:lstStyle/>
          <a:p>
            <a:r>
              <a:rPr lang="ru-RU" sz="24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</a:t>
            </a:r>
            <a:r>
              <a:rPr lang="ru-RU" sz="2400" i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экологическом воспитании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0" y="1939635"/>
            <a:ext cx="10556356" cy="3722255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</a:rPr>
              <a:t> В</a:t>
            </a:r>
            <a:r>
              <a:rPr lang="ru-RU" dirty="0" smtClean="0">
                <a:effectLst/>
              </a:rPr>
              <a:t> наблюдениях за </a:t>
            </a:r>
            <a:r>
              <a:rPr lang="ru-RU" dirty="0">
                <a:effectLst/>
              </a:rPr>
              <a:t>природными </a:t>
            </a:r>
            <a:r>
              <a:rPr lang="ru-RU" dirty="0" smtClean="0">
                <a:effectLst/>
              </a:rPr>
              <a:t>явлениями - использование детьми </a:t>
            </a:r>
            <a:r>
              <a:rPr lang="ru-RU" dirty="0">
                <a:effectLst/>
              </a:rPr>
              <a:t>в самостоятельной речи падежных и родовых окончаний существительных, прилагательных и глаголов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dirty="0">
                <a:effectLst/>
              </a:rPr>
              <a:t> При формировании у детей навыков экологически грамотного поведения в природных </a:t>
            </a:r>
            <a:r>
              <a:rPr lang="ru-RU" dirty="0" smtClean="0">
                <a:effectLst/>
              </a:rPr>
              <a:t>условиях, </a:t>
            </a:r>
            <a:r>
              <a:rPr lang="ru-RU" dirty="0">
                <a:effectLst/>
              </a:rPr>
              <a:t>необходимо обучать детей составлению сюжетных и описательных </a:t>
            </a:r>
            <a:r>
              <a:rPr lang="ru-RU" dirty="0" smtClean="0">
                <a:effectLst/>
              </a:rPr>
              <a:t>рассказов.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5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в связи с </a:t>
            </a:r>
            <a:r>
              <a:rPr lang="ru-RU" sz="2800" i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экспериментальной деятельностью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развитие речевого дыхания широко используются на занятиях по экспериментальной деятельности. Дыхательные упражнения помогают выработать диафрагмальное дыхание, а также продолжительность, силу и правильное распределение выдоха. Регулярные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дыхательной гимнастикой способствуют воспитанию правильного речевого дыхания с удлиненным, постепенным выдохом, что позволяет получить запас воздуха. </a:t>
            </a:r>
          </a:p>
          <a:p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«Водное поло</a:t>
            </a:r>
            <a:r>
              <a:rPr lang="ru-RU" dirty="0" smtClean="0">
                <a:effectLst/>
              </a:rPr>
              <a:t>»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«</a:t>
            </a:r>
            <a:r>
              <a:rPr lang="ru-RU" dirty="0" err="1" smtClean="0"/>
              <a:t>Бульбики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9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110</TotalTime>
  <Words>706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Times New Roman</vt:lpstr>
      <vt:lpstr>Wingdings 3</vt:lpstr>
      <vt:lpstr>Сектор</vt:lpstr>
      <vt:lpstr>Муниципальное казенное дошкольное образовательное учреждение Новосибирского района Новосибирской области - детский сад комбинированного  вида «Лучик»      Тема: «Речевое развитие дошкольников через развитие всех компонентов устной речи детей в различных формах и видах детской деятельности»</vt:lpstr>
      <vt:lpstr>«Речь - удивительно сильное средство,  но нужно много ума, чтобы пользоваться им». Георг Гегель </vt:lpstr>
      <vt:lpstr>проблемы развития речи дошкольника:  </vt:lpstr>
      <vt:lpstr>Речевое развитие  </vt:lpstr>
      <vt:lpstr> Целевые ориентиры старшего дошкольника. </vt:lpstr>
      <vt:lpstr>задачи воспитателя в области развития речи </vt:lpstr>
      <vt:lpstr>Развитие речи в процессе формирования элементарных математических представлений</vt:lpstr>
      <vt:lpstr>Развитие речи в экологическом воспитании</vt:lpstr>
      <vt:lpstr>Развитие речи в связи с экспериментальной деятельностью</vt:lpstr>
      <vt:lpstr>ВАЖНО!!! Фонематический слух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Новосибирского района Новосибирской области - детский сад комбинированного  вида «Лучик»      Тема: «Речевое развитие дошкольников через развитие всех компонентов устной речи детей в различных формах и видах детской деятельности»</dc:title>
  <dc:creator>Admin</dc:creator>
  <cp:lastModifiedBy>Admin</cp:lastModifiedBy>
  <cp:revision>10</cp:revision>
  <dcterms:created xsi:type="dcterms:W3CDTF">2019-01-17T00:15:53Z</dcterms:created>
  <dcterms:modified xsi:type="dcterms:W3CDTF">2022-01-15T13:01:46Z</dcterms:modified>
</cp:coreProperties>
</file>